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1" r:id="rId2"/>
    <p:sldId id="282" r:id="rId3"/>
    <p:sldId id="284" r:id="rId4"/>
    <p:sldId id="343" r:id="rId5"/>
    <p:sldId id="333" r:id="rId6"/>
    <p:sldId id="256" r:id="rId7"/>
    <p:sldId id="336" r:id="rId8"/>
    <p:sldId id="269" r:id="rId9"/>
    <p:sldId id="273" r:id="rId10"/>
    <p:sldId id="341" r:id="rId11"/>
    <p:sldId id="274" r:id="rId12"/>
    <p:sldId id="275" r:id="rId13"/>
    <p:sldId id="276" r:id="rId14"/>
    <p:sldId id="278" r:id="rId15"/>
    <p:sldId id="279" r:id="rId16"/>
    <p:sldId id="289" r:id="rId17"/>
    <p:sldId id="332" r:id="rId18"/>
    <p:sldId id="290" r:id="rId19"/>
    <p:sldId id="334" r:id="rId20"/>
    <p:sldId id="335" r:id="rId21"/>
    <p:sldId id="291" r:id="rId22"/>
    <p:sldId id="323" r:id="rId23"/>
    <p:sldId id="293" r:id="rId24"/>
    <p:sldId id="328" r:id="rId25"/>
    <p:sldId id="295" r:id="rId26"/>
    <p:sldId id="296" r:id="rId27"/>
    <p:sldId id="297" r:id="rId28"/>
    <p:sldId id="337" r:id="rId29"/>
    <p:sldId id="348" r:id="rId30"/>
    <p:sldId id="347" r:id="rId31"/>
    <p:sldId id="298" r:id="rId32"/>
    <p:sldId id="299" r:id="rId33"/>
    <p:sldId id="340" r:id="rId34"/>
    <p:sldId id="301" r:id="rId35"/>
    <p:sldId id="342" r:id="rId36"/>
    <p:sldId id="303" r:id="rId37"/>
    <p:sldId id="304" r:id="rId38"/>
    <p:sldId id="305" r:id="rId39"/>
    <p:sldId id="306" r:id="rId40"/>
    <p:sldId id="302" r:id="rId41"/>
    <p:sldId id="329" r:id="rId42"/>
    <p:sldId id="320" r:id="rId43"/>
    <p:sldId id="308" r:id="rId44"/>
    <p:sldId id="310" r:id="rId45"/>
    <p:sldId id="322" r:id="rId46"/>
    <p:sldId id="349" r:id="rId47"/>
    <p:sldId id="311" r:id="rId48"/>
    <p:sldId id="353" r:id="rId49"/>
    <p:sldId id="312" r:id="rId50"/>
    <p:sldId id="354" r:id="rId51"/>
    <p:sldId id="355" r:id="rId52"/>
    <p:sldId id="313" r:id="rId53"/>
    <p:sldId id="318" r:id="rId54"/>
    <p:sldId id="316" r:id="rId55"/>
    <p:sldId id="358" r:id="rId56"/>
    <p:sldId id="314" r:id="rId57"/>
    <p:sldId id="357" r:id="rId58"/>
    <p:sldId id="352" r:id="rId5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05" autoAdjust="0"/>
    <p:restoredTop sz="94714" autoAdjust="0"/>
  </p:normalViewPr>
  <p:slideViewPr>
    <p:cSldViewPr>
      <p:cViewPr>
        <p:scale>
          <a:sx n="90" d="100"/>
          <a:sy n="90" d="100"/>
        </p:scale>
        <p:origin x="-1050" y="-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06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0">
              <a:schemeClr val="accent4">
                <a:lumMod val="60000"/>
                <a:lumOff val="40000"/>
              </a:schemeClr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13.05.2016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tiff"/><Relationship Id="rId2" Type="http://schemas.openxmlformats.org/officeDocument/2006/relationships/image" Target="../media/image43.tif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tiff"/><Relationship Id="rId2" Type="http://schemas.openxmlformats.org/officeDocument/2006/relationships/image" Target="../media/image71.tiff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http://shumyachi.library67.ru/files/265/gagarin-1.jpg"/>
          <p:cNvPicPr>
            <a:picLocks noChangeAspect="1" noChangeArrowheads="1"/>
          </p:cNvPicPr>
          <p:nvPr/>
        </p:nvPicPr>
        <p:blipFill>
          <a:blip r:embed="rId2" cstate="print"/>
          <a:srcRect l="1963" r="1963" b="2438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БЕЛГОРОДСКИЙ ГОСУДАРСТВЕННЫЙ АГРАРНЫЙ УНИВЕРСИТЕТ имени 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В.Я. Горина</a:t>
            </a:r>
            <a:b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Управление библиотечно-информационных ресурсов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14480" y="3643314"/>
            <a:ext cx="5848076" cy="26161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8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Звёздный сын </a:t>
            </a:r>
          </a:p>
          <a:p>
            <a:pPr algn="ctr"/>
            <a:r>
              <a:rPr lang="ru-RU" sz="8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Земли!</a:t>
            </a:r>
            <a:endParaRPr lang="ru-RU" sz="8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714744" y="6215082"/>
            <a:ext cx="1397947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2016 год</a:t>
            </a:r>
            <a:endParaRPr lang="ru-RU" sz="26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3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600400" cy="1882130"/>
          </a:xfrm>
        </p:spPr>
        <p:txBody>
          <a:bodyPr>
            <a:normAutofit/>
          </a:bodyPr>
          <a:lstStyle/>
          <a:p>
            <a:r>
              <a:rPr lang="ru-RU" sz="2200" dirty="0" smtClean="0"/>
              <a:t>Ш4Р7 Степанов В.А. Юрий С79 Гагарин / В.А. Степанов. - М.: Молодая гвардия, 1987. - 335 с.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420888"/>
            <a:ext cx="3528392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Книга построена на обширном документальном материале, важное место в котором занимают свидетельства близких друзей и соратников Юрия Гагарина, а также собственные воспоминания автора, лично знавшего первопроходца космоса. </a:t>
            </a:r>
          </a:p>
          <a:p>
            <a:endParaRPr lang="ru-RU" sz="1800" dirty="0"/>
          </a:p>
        </p:txBody>
      </p:sp>
      <p:pic>
        <p:nvPicPr>
          <p:cNvPr id="3074" name="Picture 2" descr="D:\Алена\скан для Еглевской\д - 002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41" t="872" r="36350" b="32872"/>
          <a:stretch>
            <a:fillRect/>
          </a:stretch>
        </p:blipFill>
        <p:spPr bwMode="auto">
          <a:xfrm>
            <a:off x="4572000" y="571480"/>
            <a:ext cx="3786214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vkl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052736"/>
            <a:ext cx="3096344" cy="4426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571472" y="5534561"/>
            <a:ext cx="3500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Юрий Гагарин – литейщик Люберецкого завода сельскохозяйственных машин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6" y="1196752"/>
            <a:ext cx="453650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30 сентября 1949 года Юрий Гагарин поступил учиться в Люберецкое ремесленное училище №10. Одновременно поступил в вечернюю школу рабочей молодёжи, седьмой класс которой окончил в мае 1951 года, а в июне окончил с отличием училище по специальности формовщик-литейщик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8864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Учёба в ремесленном училище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vkl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124744"/>
            <a:ext cx="3312368" cy="4396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755576" y="5517232"/>
            <a:ext cx="360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Юрий Гагарин – студент Саратовского индустриального техникума</a:t>
            </a:r>
            <a:endParaRPr lang="ru-RU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427984" y="1844824"/>
            <a:ext cx="4032448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августе 1951 году Юрий Алексеевич Гагарин поступил в Саратовский индустриальный техникум. В 1955 году добился значительных успехов, закончил с отличием учёбу.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332656"/>
            <a:ext cx="91440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Юрий Алексеевич Гагарин - студент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&amp;YU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717032"/>
            <a:ext cx="4032448" cy="2920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24" name="Picture 4" descr="vkl05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r="2548"/>
          <a:stretch>
            <a:fillRect/>
          </a:stretch>
        </p:blipFill>
        <p:spPr bwMode="auto">
          <a:xfrm>
            <a:off x="5508104" y="764704"/>
            <a:ext cx="3096344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251520" y="836712"/>
            <a:ext cx="532859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25 октября 1954 году впервые пришел в Саратовский аэроклуб. Год спустя Юрий Гагарин совершил первый самостоятельный полёт на самолёте ЯК-18. Всего в аэроклубе выполнил 196 полётов и налетал 42 часа 23 минуты.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5445224"/>
            <a:ext cx="31683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noFill/>
                  <a:prstDash val="solid"/>
                </a:ln>
              </a:rPr>
              <a:t>Курсант Саратовского аэроклуба Юрий Гагарин к полёту готов</a:t>
            </a:r>
            <a:endParaRPr lang="ru-RU" b="1" dirty="0">
              <a:ln w="12700">
                <a:noFill/>
                <a:prstDash val="solid"/>
              </a:ln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979712" y="116632"/>
            <a:ext cx="428354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Курсант Гагарин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vkl06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683568" y="764704"/>
            <a:ext cx="2592288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vkl0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764704"/>
            <a:ext cx="4176464" cy="3344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95536" y="3933056"/>
            <a:ext cx="806489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 октября 1955 года Гагарин был призван в армию и отправлен в Чкалов, в 1-е военно-авиационное училище лётчиков имени К.Е. Ворошилова. В 1957 года Юрий Гагарин закончил училище с отличием. В течение двух лет служил в 169-м истребительном авиационном полку 122-й истребительной авиационной дивизии Северного флота.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55776" y="116632"/>
            <a:ext cx="47308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Служба в армии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&amp;YUcy;&amp;rcy;&amp;icy;&amp;jcy; &amp;Gcy;&amp;acy;&amp;gcy;&amp;acy;&amp;rcy;&amp;icy;&amp;ncy; &amp;icy; &amp;dcy;&amp;iecy;&amp;tcy;&amp;icy;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2132856"/>
            <a:ext cx="2520280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6" name="Picture 4" descr="vkl4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3212976"/>
            <a:ext cx="2448272" cy="33287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798" name="Picture 6" descr="QUTN1CAYNZZ0OCA2SSKBICAIFLB8QCA1PNPTECA98SGTMCAV7A3BZCAX7QQHDCA6Z7ZO9CAQG16M5CAXLRGEFCAB725KRCA236BD3CAY678WUCAS7ZRCJCAUEL8U2CAX9B7IOCAU5S8CACASCLYKYCAQ3G8R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140968"/>
            <a:ext cx="3024336" cy="33843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539552" y="548680"/>
            <a:ext cx="824440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1957 году Юрий Алексеевич Гагарин женился на Валентине Ивановне Горячевой. У них родились две дочери: Галина и Елена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717032"/>
            <a:ext cx="8820472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</a:rPr>
              <a:t>9 декабря 1959 года Гагарин написал заявление с просьбой зачислить его в группу кандидатов в космонавты. Уже через неделю его вызвали в Москву для прохождения всестороннего медицинского обследования. В начале следующего года последовала ещё одна специальная медкомиссия, которая признала старшего лейтенанта Гагарина годным для космических полётов. 3 марта 1960 г. Ю.А. Гагарин зачислен в группу кандидатов в космонавты.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4" name="Picture 4" descr="http://cs412730.vk.me/v412730384/819/Vhc-YtL04I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836712"/>
            <a:ext cx="4048125" cy="301637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2" descr="http://cdn1.img.tr.sputniknews.com/images/101625/59/10162559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836712"/>
            <a:ext cx="4104456" cy="300776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188640"/>
            <a:ext cx="806182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Отбор  кандидатов в космонавты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3816424" cy="1162050"/>
          </a:xfrm>
        </p:spPr>
        <p:txBody>
          <a:bodyPr>
            <a:noAutofit/>
          </a:bodyPr>
          <a:lstStyle/>
          <a:p>
            <a:r>
              <a:rPr lang="ru-RU" dirty="0" smtClean="0"/>
              <a:t>О-6 Штерн М.И. Космос – Земле Ш 90 / М.И. Штерн. – М.: Издательство «Наука», 1976. – 183 с. 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772816"/>
            <a:ext cx="3754760" cy="4824536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Данная книга знакомит читателей с важнейшими результатами научных исследований, осуществляемых в космосе, с конструкцией и назначением различных космических аппаратов, с использованием космической техники для нужд навигации, метеорологии, геодезии, разведки природных ресурсов. Она включает краткий очерк, посвященный перспективам развития космической науки и техники.</a:t>
            </a:r>
            <a:endParaRPr lang="ru-RU" sz="2000" dirty="0"/>
          </a:p>
        </p:txBody>
      </p:sp>
      <p:pic>
        <p:nvPicPr>
          <p:cNvPr id="4098" name="Picture 2" descr="D:\Алена\скан для Еглевской\д - 002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1" r="42789" b="35096"/>
          <a:stretch>
            <a:fillRect/>
          </a:stretch>
        </p:blipFill>
        <p:spPr bwMode="auto">
          <a:xfrm>
            <a:off x="4714876" y="571480"/>
            <a:ext cx="3643338" cy="558484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0"/>
            <a:ext cx="697659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Претенденты в космонавты 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3789040"/>
            <a:ext cx="8424936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      В марте 1960 г. Центр подготовки космонавтов перебрался на постоянное место своего базирования — в Звездный. Кроме Гагарина, были ещё претенденты на первый полёт в космос, всего их было двадцать человек (Группа ВВС № 1). Они не были лучшими пилотами страны, претендентов отбирал сам Королёв.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6" descr="vkl4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908720"/>
            <a:ext cx="3960440" cy="295198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5" name="Picture 4" descr="http://gctc.ru/media/images/center/otrya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908720"/>
            <a:ext cx="3888432" cy="299412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980728"/>
            <a:ext cx="3816424" cy="1162050"/>
          </a:xfrm>
        </p:spPr>
        <p:txBody>
          <a:bodyPr>
            <a:noAutofit/>
          </a:bodyPr>
          <a:lstStyle/>
          <a:p>
            <a:r>
              <a:rPr lang="ru-RU" dirty="0" smtClean="0"/>
              <a:t>Григорьев А.И. Значение полёта Ю.А. Гагарина для становления космической медицины / А.И. Григорьев // Вестник Российской академии наук. – 2011. - №4. – С. 357-363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32856"/>
            <a:ext cx="3682752" cy="4392488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Григорьева А.И. рассказывается об исследованиях в космической области, о том как подбирался состав космонавтов, как шла подготовка к полёту и более подробно можно прочитать о первом Советском человеке Юрии Алексеевиче Гагарине. Человеке благодаря которому СССР стала первой страной, которая покорила внеземное пространство.  Подвиг, который совершил Ю.А. Гагарин, люди будут помнить всегда.  </a:t>
            </a:r>
            <a:endParaRPr lang="ru-RU" sz="2000" dirty="0"/>
          </a:p>
        </p:txBody>
      </p:sp>
      <p:pic>
        <p:nvPicPr>
          <p:cNvPr id="5122" name="Picture 2" descr="D:\Алена\скан для Еглевской\д - 0026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1" r="3092" b="4583"/>
          <a:stretch>
            <a:fillRect/>
          </a:stretch>
        </p:blipFill>
        <p:spPr bwMode="auto">
          <a:xfrm>
            <a:off x="4357686" y="285728"/>
            <a:ext cx="3500462" cy="4799024"/>
          </a:xfrm>
          <a:prstGeom prst="rect">
            <a:avLst/>
          </a:prstGeom>
          <a:noFill/>
        </p:spPr>
      </p:pic>
      <p:pic>
        <p:nvPicPr>
          <p:cNvPr id="2050" name="Picture 2" descr="\\10.1.1.7\common\Управление библиотечно-информационными ресурсами\скан для Еглевской а.А\ло.tif"/>
          <p:cNvPicPr>
            <a:picLocks noChangeAspect="1" noChangeArrowheads="1"/>
          </p:cNvPicPr>
          <p:nvPr/>
        </p:nvPicPr>
        <p:blipFill>
          <a:blip r:embed="rId3" cstate="print"/>
          <a:srcRect l="7566" t="9055" r="2932" b="4432"/>
          <a:stretch>
            <a:fillRect/>
          </a:stretch>
        </p:blipFill>
        <p:spPr bwMode="auto">
          <a:xfrm>
            <a:off x="5214942" y="2357430"/>
            <a:ext cx="3429024" cy="42862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imag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20688"/>
            <a:ext cx="3672408" cy="5524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3968" y="764704"/>
            <a:ext cx="4572000" cy="53245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Юрий Алексеевич Гагарин (9 марта 1934 – 27 марта 1968 гг.) – лётчик-космонавт СССР, Герой Советского Союза, полковник, первый человек совершивший полёт в космическое пространство</a:t>
            </a:r>
            <a:endParaRPr lang="ru-RU" sz="3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1499766"/>
          </a:xfrm>
        </p:spPr>
        <p:txBody>
          <a:bodyPr>
            <a:normAutofit/>
          </a:bodyPr>
          <a:lstStyle/>
          <a:p>
            <a:pPr algn="just"/>
            <a:r>
              <a:rPr lang="ru-RU" dirty="0" smtClean="0"/>
              <a:t>О-6 </a:t>
            </a:r>
            <a:r>
              <a:rPr lang="ru-RU" dirty="0" err="1" smtClean="0"/>
              <a:t>Дихтярь</a:t>
            </a:r>
            <a:r>
              <a:rPr lang="ru-RU" dirty="0" smtClean="0"/>
              <a:t> А.Б. Прежде чем прозвучало: «Поехали!» / А.Б. </a:t>
            </a:r>
            <a:r>
              <a:rPr lang="ru-RU" dirty="0" err="1" smtClean="0"/>
              <a:t>Дихтярь</a:t>
            </a:r>
            <a:r>
              <a:rPr lang="ru-RU" dirty="0" smtClean="0"/>
              <a:t> . – М.: Политиздат, 1987. – 240 с.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9552" y="1916832"/>
            <a:ext cx="3528392" cy="4691063"/>
          </a:xfrm>
        </p:spPr>
        <p:txBody>
          <a:bodyPr/>
          <a:lstStyle/>
          <a:p>
            <a:pPr algn="just"/>
            <a:r>
              <a:rPr lang="ru-RU" dirty="0" smtClean="0"/>
              <a:t> </a:t>
            </a:r>
            <a:r>
              <a:rPr lang="ru-RU" sz="2000" dirty="0" smtClean="0"/>
              <a:t>В документальной композиции А.Б. </a:t>
            </a:r>
            <a:r>
              <a:rPr lang="ru-RU" sz="2000" dirty="0" err="1" smtClean="0"/>
              <a:t>Дихтяря</a:t>
            </a:r>
            <a:r>
              <a:rPr lang="ru-RU" sz="2000" dirty="0" smtClean="0"/>
              <a:t> рассказывается о рождении и формировании первого отряда космонавтов, об их жизни, учебе и тренировках, о силе духа, мужестве и самоотверженности будущих командиров космических кораблей. Повествование строится в форме диалога непосредственных участников событий, предшествовавших первому полету человека в космос. </a:t>
            </a:r>
            <a:endParaRPr lang="ru-RU" dirty="0"/>
          </a:p>
        </p:txBody>
      </p:sp>
      <p:pic>
        <p:nvPicPr>
          <p:cNvPr id="6146" name="Picture 2" descr="D:\Алена\скан для Еглевской\д - 0019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249" r="38053" b="46301"/>
          <a:stretch>
            <a:fillRect/>
          </a:stretch>
        </p:blipFill>
        <p:spPr bwMode="auto">
          <a:xfrm>
            <a:off x="4786314" y="785794"/>
            <a:ext cx="3714776" cy="5429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3968" y="908720"/>
            <a:ext cx="4608512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Из двадцати претендентов отобрали шестерых, Королёв очень торопился, так как были данные, что 20 апреля 1961 года своего человека в космос отправят американцы. И поэтому старт планировалось назначить между 11 и 17 апреля 1961 года. Того, кто полетит в космос, определили в последний момент, на заседании ГК, ими стали Гагарин и его дублёр Герман Титов. </a:t>
            </a:r>
            <a:endParaRPr lang="ru-RU" sz="26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14348" y="214290"/>
            <a:ext cx="78581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Последние наставления Королёва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23528" y="5373216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Королев и Гагарин накануне космического старта</a:t>
            </a:r>
            <a:endParaRPr lang="ru-RU" b="1" dirty="0"/>
          </a:p>
        </p:txBody>
      </p:sp>
      <p:pic>
        <p:nvPicPr>
          <p:cNvPr id="35842" name="Picture 2" descr="http://www.trud.ru/userfiles/gallery/78/b_78b7648c177c056d5735253f74db7b9c.jpg"/>
          <p:cNvPicPr>
            <a:picLocks noChangeAspect="1" noChangeArrowheads="1"/>
          </p:cNvPicPr>
          <p:nvPr/>
        </p:nvPicPr>
        <p:blipFill>
          <a:blip r:embed="rId2" cstate="print">
            <a:lum bright="10000" contrast="30000"/>
          </a:blip>
          <a:srcRect/>
          <a:stretch>
            <a:fillRect/>
          </a:stretch>
        </p:blipFill>
        <p:spPr bwMode="auto">
          <a:xfrm>
            <a:off x="251520" y="1484784"/>
            <a:ext cx="3995936" cy="3593976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16016" y="908720"/>
            <a:ext cx="42484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Королёв и Гагарин. Имена этих людей навсегда останутся в истории. Вместе – пионер ракетостроения и космонавтики и первый человек, совершивший полет в космическое пространство.   Королёва и Гагарина объединяли самоотверженный труд и яркое горение до самой смерти в расцвете творческих сил и в пору новых великих замыслов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.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85918" y="214290"/>
            <a:ext cx="611898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Первые шаги к звёздам…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19458" name="Picture 2" descr="http://s00.yaplakal.com/pics/pics_original/4/8/7/3157784.jpg"/>
          <p:cNvPicPr>
            <a:picLocks noChangeAspect="1" noChangeArrowheads="1"/>
          </p:cNvPicPr>
          <p:nvPr/>
        </p:nvPicPr>
        <p:blipFill>
          <a:blip r:embed="rId2" cstate="print"/>
          <a:srcRect b="11385"/>
          <a:stretch>
            <a:fillRect/>
          </a:stretch>
        </p:blipFill>
        <p:spPr bwMode="auto">
          <a:xfrm>
            <a:off x="395537" y="980728"/>
            <a:ext cx="3096343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://s00.yaplakal.com/pics/pics_original/6/4/6/2896646.jpg"/>
          <p:cNvPicPr>
            <a:picLocks noChangeAspect="1" noChangeArrowheads="1"/>
          </p:cNvPicPr>
          <p:nvPr/>
        </p:nvPicPr>
        <p:blipFill>
          <a:blip r:embed="rId3" cstate="print"/>
          <a:srcRect r="1463" b="12947"/>
          <a:stretch>
            <a:fillRect/>
          </a:stretch>
        </p:blipFill>
        <p:spPr bwMode="auto">
          <a:xfrm>
            <a:off x="971600" y="3861048"/>
            <a:ext cx="3744416" cy="280831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forumimage.ru/uploads/20140420/1397988682374860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980728"/>
            <a:ext cx="3024336" cy="493127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" name="Picture 6" descr="http://www.sgu.ru/sites/default/files/news/old/mainphotos/2011/01/19/gagarin.jpg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67544" y="1340768"/>
            <a:ext cx="4248472" cy="443314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27584" y="5877272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Юрий Гагарин в скафандре космонавта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979712" y="260648"/>
            <a:ext cx="53575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Скафандр космонавта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0648"/>
            <a:ext cx="3456384" cy="1435100"/>
          </a:xfrm>
        </p:spPr>
        <p:txBody>
          <a:bodyPr>
            <a:noAutofit/>
          </a:bodyPr>
          <a:lstStyle/>
          <a:p>
            <a:r>
              <a:rPr lang="ru-RU" dirty="0" smtClean="0"/>
              <a:t>О-6 </a:t>
            </a:r>
            <a:r>
              <a:rPr lang="ru-RU" dirty="0" err="1" smtClean="0"/>
              <a:t>Дихтярь</a:t>
            </a:r>
            <a:r>
              <a:rPr lang="ru-RU" dirty="0" smtClean="0"/>
              <a:t> А. Жизнь – </a:t>
            </a:r>
            <a:br>
              <a:rPr lang="ru-RU" dirty="0" smtClean="0"/>
            </a:br>
            <a:r>
              <a:rPr lang="ru-RU" dirty="0" smtClean="0"/>
              <a:t>Д50 прекрасное мгновенье /А. </a:t>
            </a:r>
            <a:r>
              <a:rPr lang="ru-RU" dirty="0" err="1" smtClean="0"/>
              <a:t>Дихтярь</a:t>
            </a:r>
            <a:r>
              <a:rPr lang="ru-RU" dirty="0" smtClean="0"/>
              <a:t>. - М.: Молодая гвардия, 1975. - 320 с., ил. 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412776"/>
            <a:ext cx="3456384" cy="5445224"/>
          </a:xfrm>
        </p:spPr>
        <p:txBody>
          <a:bodyPr>
            <a:normAutofit fontScale="47500" lnSpcReduction="20000"/>
          </a:bodyPr>
          <a:lstStyle/>
          <a:p>
            <a:endParaRPr lang="ru-RU" dirty="0" smtClean="0"/>
          </a:p>
          <a:p>
            <a:pPr algn="just"/>
            <a:r>
              <a:rPr lang="ru-RU" sz="4200" dirty="0" smtClean="0"/>
              <a:t>Документальная композиция. О первопроходце космоса, Герое Советского Союза, летчике-космонавте Юрии Гагарине рассказывают на страницах этой книги его близкие, друзья, товарищи по работе. Перед читателем проходит вся яркая и прекрасная жизнь Ю.Гагарина. Автору композиции удалось собрать ценный материал, посвященный тем незабываемым в мировой истории дням, когда готовился первый штурм вселенной. Книга иллюстрирована редкими фотографиями. </a:t>
            </a:r>
          </a:p>
          <a:p>
            <a:pPr algn="just"/>
            <a:endParaRPr lang="ru-RU" sz="4200" dirty="0"/>
          </a:p>
        </p:txBody>
      </p:sp>
      <p:pic>
        <p:nvPicPr>
          <p:cNvPr id="7170" name="Picture 2" descr="D:\Алена\скан для Еглевской\д - 002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59" t="904" r="25570" b="30214"/>
          <a:stretch>
            <a:fillRect/>
          </a:stretch>
        </p:blipFill>
        <p:spPr bwMode="auto">
          <a:xfrm>
            <a:off x="4357686" y="714356"/>
            <a:ext cx="3929090" cy="54419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00232" y="357166"/>
            <a:ext cx="52309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Подготовка к старту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734639" y="6093296"/>
            <a:ext cx="3379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Космический корабль "Восток"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Picture 5" descr="vkl24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l="1010"/>
          <a:stretch>
            <a:fillRect/>
          </a:stretch>
        </p:blipFill>
        <p:spPr bwMode="auto">
          <a:xfrm>
            <a:off x="971600" y="1196752"/>
            <a:ext cx="7056710" cy="468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88640"/>
            <a:ext cx="821537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Старт космического корабля «Восток»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5" descr="vkl23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67544" y="1628800"/>
            <a:ext cx="3888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4427984" y="1628800"/>
            <a:ext cx="43204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Старт корабля «Восток-1» был произведён в 09:07 12 апреля 1961 года по московскому времени с космодрома Байконур. Выполнив один оборот вокруг Земли на 108 минуте, корабль завершил плановый полёт (на одну секунду раньше, чем было запланировано). Позывной Гагарина был «Кедр».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6093296"/>
            <a:ext cx="3600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Ракета с космическим кораблем "Восток" на старте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00364" y="285728"/>
            <a:ext cx="27382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«Поехали!»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4005064"/>
            <a:ext cx="85689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12 апреля 1961 года с космодрома Байконур впервые в мире стартовал космический корабль «Восток», с пилотом-космонавтом Ю.А. Гагариным на борту. За этот подвиг ему было присвоено звание Героя Советского Союза, а начиная с 12 апреля 1962 года день полёта Гагарина в космос был объявлен праздником — Днём космонавтики.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4" descr="http://cnet1.cbsistatic.com/hub/i/r/2011/04/11/bd18f3e4-f0f5-11e2-8c7c-d4ae52e62bcc/resize/autox878/0695db71a5fc41ad89337919d4d24e81/412vostok1_427x4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3024336" cy="3076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6" descr="http://www.sgu.ru/sites/default/files/news/old/mainphotos/2011/01/19/gagar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980728"/>
            <a:ext cx="3024336" cy="29969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1427758"/>
          </a:xfrm>
        </p:spPr>
        <p:txBody>
          <a:bodyPr>
            <a:normAutofit/>
          </a:bodyPr>
          <a:lstStyle/>
          <a:p>
            <a:r>
              <a:rPr lang="ru-RU" dirty="0" smtClean="0"/>
              <a:t>Губарев В. Юрий Гагарин: «Я чувствовал себя хорошо…» / В. Губарев // Наука и жизнь. – 2011. - №4. – С. 3- 9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2166937"/>
            <a:ext cx="3394720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В статье В. Губарева, Юрий Гагарин описывает свой полет и последующие после него события (признание, уважение и гордость за первого космонавта, который покорил открытое космическое пространство). Он подробно описывает свое  приземление  после полета и то, как люди искренне радовались его успеху.</a:t>
            </a:r>
            <a:endParaRPr lang="ru-RU" sz="2000" dirty="0"/>
          </a:p>
        </p:txBody>
      </p:sp>
      <p:pic>
        <p:nvPicPr>
          <p:cNvPr id="8194" name="Picture 2" descr="D:\Алена\скан для Еглевской\д - 0012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2078" b="15568"/>
          <a:stretch>
            <a:fillRect/>
          </a:stretch>
        </p:blipFill>
        <p:spPr bwMode="auto">
          <a:xfrm>
            <a:off x="3857620" y="273050"/>
            <a:ext cx="3429024" cy="4941900"/>
          </a:xfrm>
          <a:prstGeom prst="rect">
            <a:avLst/>
          </a:prstGeom>
          <a:noFill/>
        </p:spPr>
      </p:pic>
      <p:pic>
        <p:nvPicPr>
          <p:cNvPr id="8195" name="Picture 3" descr="D:\Алена\скан для Еглевской\д - 0013.tif"/>
          <p:cNvPicPr>
            <a:picLocks noChangeAspect="1" noChangeArrowheads="1"/>
          </p:cNvPicPr>
          <p:nvPr/>
        </p:nvPicPr>
        <p:blipFill>
          <a:blip r:embed="rId3" cstate="print"/>
          <a:srcRect l="26375" t="17912" b="2555"/>
          <a:stretch>
            <a:fillRect/>
          </a:stretch>
        </p:blipFill>
        <p:spPr bwMode="auto">
          <a:xfrm>
            <a:off x="4786314" y="1071546"/>
            <a:ext cx="3929090" cy="55721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3456384" cy="1512168"/>
          </a:xfrm>
        </p:spPr>
        <p:txBody>
          <a:bodyPr>
            <a:normAutofit/>
          </a:bodyPr>
          <a:lstStyle/>
          <a:p>
            <a:r>
              <a:rPr lang="ru-RU" dirty="0" smtClean="0"/>
              <a:t>Мальцева Л. День, который вошёл в века / Л. Мальцева // Родина. – 2011. - №4. – С. 26-27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844824"/>
            <a:ext cx="3384376" cy="4691063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Этого момента люди ждали давно. Однако в течение столетий полёт за пределы Земли был непреодолимой мечтой, игрой фантазии. Триумф, который испытала советская космонавтика, ассоциируется с именем Юрия Гагарина, первого покорителя Вселенной. Советский человек совершил прорыв в космос, впервые прошёл по космической трассе.  </a:t>
            </a:r>
            <a:endParaRPr lang="ru-RU" sz="2000" dirty="0"/>
          </a:p>
        </p:txBody>
      </p:sp>
      <p:pic>
        <p:nvPicPr>
          <p:cNvPr id="9218" name="Picture 2" descr="D:\Алена\скан для Еглевской\д - 0001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2" b="5804"/>
          <a:stretch>
            <a:fillRect/>
          </a:stretch>
        </p:blipFill>
        <p:spPr bwMode="auto">
          <a:xfrm>
            <a:off x="3857621" y="285728"/>
            <a:ext cx="3714776" cy="5156214"/>
          </a:xfrm>
          <a:prstGeom prst="rect">
            <a:avLst/>
          </a:prstGeom>
          <a:noFill/>
        </p:spPr>
      </p:pic>
      <p:pic>
        <p:nvPicPr>
          <p:cNvPr id="1027" name="Picture 3" descr="D:\Алена\скан для Еглевской\д - 0005.tif"/>
          <p:cNvPicPr>
            <a:picLocks noChangeAspect="1" noChangeArrowheads="1"/>
          </p:cNvPicPr>
          <p:nvPr/>
        </p:nvPicPr>
        <p:blipFill>
          <a:blip r:embed="rId3" cstate="print"/>
          <a:srcRect l="9468" t="1534" b="8547"/>
          <a:stretch>
            <a:fillRect/>
          </a:stretch>
        </p:blipFill>
        <p:spPr bwMode="auto">
          <a:xfrm>
            <a:off x="5000628" y="1071546"/>
            <a:ext cx="3857652" cy="5429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51520" y="4611231"/>
            <a:ext cx="838842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/>
            <a:r>
              <a:rPr lang="ru-RU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 происхождению Юрий Гагарин является выходцем из крестьян: его отец, Алексей Иванович (1902-1973) – работал плотником </a:t>
            </a:r>
          </a:p>
          <a:p>
            <a:pPr marL="514350" indent="-514350"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мать, Анна Тимофеевна Матвеева (1903-1984) – работала на молочно-товарной ферме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7890" name="Picture 2" descr="images7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187624" y="1196752"/>
            <a:ext cx="237626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 descr="vkl12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5220072" y="1196752"/>
            <a:ext cx="2520280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260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Родители будущего космонавта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57290" y="194637"/>
            <a:ext cx="7786710" cy="6663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5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         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Улыбка Гагарина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Я помню, солнце в этот день искрилось: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Какой был удивительный апрель!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И в сердце радость с гордостью светилась: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Из космоса Гагарин прилетел!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Его все по улыбке узнавали —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Такой улыбки не было второй!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Весь мир рукоплескал! Все ликовали: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Гагарин облетел наш шар земной!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С тех пор приблизились неведомые дали,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Осваивают космос корабли…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А начинал — российский, славный парень,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ГАГАРИН — ПЕРВЫЙ КОСМОНАВТ ЗЕМЛИ!</a:t>
            </a:r>
            <a:b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</a:br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                                                                        </a:t>
            </a:r>
          </a:p>
          <a:p>
            <a:pPr algn="ctr"/>
            <a:r>
              <a:rPr lang="ru-RU" sz="2600" dirty="0" smtClean="0">
                <a:ln>
                  <a:solidFill>
                    <a:srgbClr val="002060"/>
                  </a:solidFill>
                </a:ln>
                <a:latin typeface="Monotype Corsiva" pitchFamily="66" charset="0"/>
              </a:rPr>
              <a:t>                                                                И. Левченко</a:t>
            </a:r>
            <a:endParaRPr lang="ru-RU" sz="2600" dirty="0">
              <a:ln>
                <a:solidFill>
                  <a:srgbClr val="002060"/>
                </a:solidFill>
              </a:ln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vkl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071546"/>
            <a:ext cx="3528392" cy="2688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84969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Благополучное приземление на землю</a:t>
            </a:r>
            <a:endParaRPr lang="ru-RU" sz="44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4" name="Picture 7" descr="300px-Gagarin%27s_capsule_in_Moscow_Cosmonautics_muse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1071546"/>
            <a:ext cx="3888432" cy="26605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251520" y="4365010"/>
            <a:ext cx="849694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Первыми людьми, которые встретили космонавта после полёта, оказались жена лесника Анна Акимовна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Тахтарова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и её шестилетняя внучка Рита. Вскоре к месту событий прибыли военные из близлежащей части. Одна группа военных взяла под охрану спускаемый аппарат, а другая повезла Гагарина в расположение части.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27916" y="3857628"/>
            <a:ext cx="4054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Корабль "Восток" после приземления 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29124" y="3857628"/>
            <a:ext cx="41044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Макет спускаемого аппарата Гагарина в мемориальном музее космонавтики</a:t>
            </a:r>
            <a:endParaRPr lang="ru-RU" b="1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Роскосмос публикует фотографии Юрия Гагарина из личных архивов граждан. Фото: www.roscosmos.ru.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1285852" y="1857364"/>
            <a:ext cx="6624736" cy="46085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0" y="260648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Памятник места приземления первого космонавта Ю.А. Гагарина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3322712" cy="1499766"/>
          </a:xfrm>
        </p:spPr>
        <p:txBody>
          <a:bodyPr>
            <a:normAutofit/>
          </a:bodyPr>
          <a:lstStyle/>
          <a:p>
            <a:r>
              <a:rPr lang="ru-RU" dirty="0" smtClean="0"/>
              <a:t>Губарев В. Эпоха Гагарина / В. Губарев // Российская федерация сегодня. – 2011. - №7. – С. 20-25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844824"/>
            <a:ext cx="3312368" cy="4691063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108 минут продолжался первый полет в космос. 108 минут, которые не только потрясли мир, но и показали, что в истории человеческой цивилизации наступила новая эпоха – космическая. Ступени нашего восхождения в космос обычно представляются так: «Циолковский – Королёв – Гагарин». Это те самые «три кита», на которых держится отечественная космонавтика.</a:t>
            </a:r>
            <a:endParaRPr lang="ru-RU" sz="2000" dirty="0"/>
          </a:p>
        </p:txBody>
      </p:sp>
      <p:pic>
        <p:nvPicPr>
          <p:cNvPr id="10242" name="Picture 2" descr="D:\Алена\скан для Еглевской\д - 0015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48" r="3158" b="8245"/>
          <a:stretch>
            <a:fillRect/>
          </a:stretch>
        </p:blipFill>
        <p:spPr bwMode="auto">
          <a:xfrm>
            <a:off x="3786182" y="214290"/>
            <a:ext cx="3643338" cy="5084776"/>
          </a:xfrm>
          <a:prstGeom prst="rect">
            <a:avLst/>
          </a:prstGeom>
          <a:noFill/>
        </p:spPr>
      </p:pic>
      <p:pic>
        <p:nvPicPr>
          <p:cNvPr id="10243" name="Picture 3" descr="D:\Алена\скан для Еглевской\д - 0016.tif"/>
          <p:cNvPicPr>
            <a:picLocks noChangeAspect="1" noChangeArrowheads="1"/>
          </p:cNvPicPr>
          <p:nvPr/>
        </p:nvPicPr>
        <p:blipFill>
          <a:blip r:embed="rId3" cstate="print"/>
          <a:srcRect l="1025" t="608" r="3831" b="7963"/>
          <a:stretch>
            <a:fillRect/>
          </a:stretch>
        </p:blipFill>
        <p:spPr bwMode="auto">
          <a:xfrm>
            <a:off x="4857752" y="1500174"/>
            <a:ext cx="3857652" cy="507207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300px-%D0%97%D0%B0%D0%BF%D0%B8%D1%81%D0%BA%D0%B0_%D0%93%D0%B0%D0%B3%D0%B0%D1%80%D0%B8%D0%BD%D0%B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643050"/>
            <a:ext cx="7416824" cy="4896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67544" y="188640"/>
            <a:ext cx="82089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Исторические слова Юрия Алексеевича Гагарина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3050"/>
            <a:ext cx="3600400" cy="1355750"/>
          </a:xfrm>
        </p:spPr>
        <p:txBody>
          <a:bodyPr>
            <a:noAutofit/>
          </a:bodyPr>
          <a:lstStyle/>
          <a:p>
            <a:r>
              <a:rPr lang="ru-RU" dirty="0" smtClean="0"/>
              <a:t>Фролов А. Феномен русский и советский / А. Фролов // Российский экономический журнал. – 2011. - №2. – С. 3-13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1700808"/>
            <a:ext cx="3672408" cy="5157192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Попытка социально-философского осмысления осуществленного полвека назад прорыва человечества в космос. Принципиальный авторский тезис, объясняющий пионерную роль СССР в истории пилотируемой космонавтики. Приводятся примеры пренебрежительного отношения к этим традициям в постсоветской России, ставшего одним из факторов деградации аэрокосмической отрасли и отставания страны в освоении космоса.</a:t>
            </a:r>
            <a:endParaRPr lang="ru-RU" sz="2000" dirty="0"/>
          </a:p>
        </p:txBody>
      </p:sp>
      <p:pic>
        <p:nvPicPr>
          <p:cNvPr id="11266" name="Picture 2" descr="D:\Алена\скан для Еглевской\д - 0010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078" r="23857" b="22891"/>
          <a:stretch>
            <a:fillRect/>
          </a:stretch>
        </p:blipFill>
        <p:spPr bwMode="auto">
          <a:xfrm>
            <a:off x="3929058" y="285728"/>
            <a:ext cx="3500462" cy="4513272"/>
          </a:xfrm>
          <a:prstGeom prst="rect">
            <a:avLst/>
          </a:prstGeom>
          <a:noFill/>
        </p:spPr>
      </p:pic>
      <p:pic>
        <p:nvPicPr>
          <p:cNvPr id="11267" name="Picture 3" descr="D:\Алена\скан для Еглевской\д - 0011.tif"/>
          <p:cNvPicPr>
            <a:picLocks noChangeAspect="1" noChangeArrowheads="1"/>
          </p:cNvPicPr>
          <p:nvPr/>
        </p:nvPicPr>
        <p:blipFill>
          <a:blip r:embed="rId3" cstate="print"/>
          <a:srcRect l="26263" t="26339" r="3409" b="1387"/>
          <a:stretch>
            <a:fillRect/>
          </a:stretch>
        </p:blipFill>
        <p:spPr bwMode="auto">
          <a:xfrm>
            <a:off x="4929190" y="1571612"/>
            <a:ext cx="3786214" cy="50006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7704" y="332656"/>
            <a:ext cx="53014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Страна узнала о герое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5" descr="vkl10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467544" y="1196752"/>
            <a:ext cx="3692525" cy="482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4" name="Picture 7" descr="vkl14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/>
          <a:stretch>
            <a:fillRect/>
          </a:stretch>
        </p:blipFill>
        <p:spPr bwMode="auto">
          <a:xfrm>
            <a:off x="4788024" y="3645024"/>
            <a:ext cx="3717925" cy="256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4" y="6021288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12 апреля 1961 года. У газетного киоска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6093296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Торжественный кортеж на улицах Москвы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7" name="Picture 2" descr="http://cosmosravelin.narod.ru/r-space/V_80_L_UAG_1/3.jpg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 r="1613" b="5501"/>
          <a:stretch>
            <a:fillRect/>
          </a:stretch>
        </p:blipFill>
        <p:spPr bwMode="auto">
          <a:xfrm>
            <a:off x="4283968" y="1052736"/>
            <a:ext cx="3600400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357166"/>
            <a:ext cx="788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Слава первого в мире космонавта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5" descr="vkl28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323528" y="1412776"/>
            <a:ext cx="3752850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5301208"/>
            <a:ext cx="381642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Столица Чехословакии Прага встречает первого в мире летчика-космонавта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Picture 7" descr="vkl29"/>
          <p:cNvPicPr>
            <a:picLocks noChangeAspect="1" noChangeArrowheads="1"/>
          </p:cNvPicPr>
          <p:nvPr/>
        </p:nvPicPr>
        <p:blipFill>
          <a:blip r:embed="rId3" cstate="print">
            <a:lum contrast="20000"/>
          </a:blip>
          <a:srcRect/>
          <a:stretch>
            <a:fillRect/>
          </a:stretch>
        </p:blipFill>
        <p:spPr bwMode="auto">
          <a:xfrm>
            <a:off x="4716016" y="1412776"/>
            <a:ext cx="3770312" cy="3528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4644008" y="5373216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Ю.А. Гагарин дает автографы на вечере в ратуше Стокгольма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vkl33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 r="1693"/>
          <a:stretch>
            <a:fillRect/>
          </a:stretch>
        </p:blipFill>
        <p:spPr bwMode="auto">
          <a:xfrm>
            <a:off x="539552" y="1628800"/>
            <a:ext cx="3960440" cy="3813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611560" y="404664"/>
            <a:ext cx="788869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Слава первого в мире космонавта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5805264"/>
            <a:ext cx="36724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Встреча Ю.А. Гагарина на аэродроме в Будапеште </a:t>
            </a:r>
            <a:endParaRPr lang="ru-RU" dirty="0"/>
          </a:p>
        </p:txBody>
      </p:sp>
      <p:pic>
        <p:nvPicPr>
          <p:cNvPr id="5" name="Picture 7" descr="vkl32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 b="1852"/>
          <a:stretch>
            <a:fillRect/>
          </a:stretch>
        </p:blipFill>
        <p:spPr bwMode="auto">
          <a:xfrm>
            <a:off x="4716016" y="1628800"/>
            <a:ext cx="3980557" cy="3816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508104" y="5877272"/>
            <a:ext cx="26990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Ю.А. Гагарин в Лондоне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Юрий Гагарин в Калуге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8" descr="В Калуге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268760"/>
            <a:ext cx="3456384" cy="2481262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4" name="Picture 9" descr="Гагарин в Калуг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89040"/>
            <a:ext cx="3661990" cy="2500313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355976" y="1164134"/>
            <a:ext cx="43559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Первый раз Ю.А. Гагарин приехал в Калугу 13 июня 1961г. Сначала он возложил цветы к могиле основоположника космонавтики К.Э.Циолковского, потом заложил первый камень в основание музея истории космонавтики, выступил на многолюдном митинге, где ему был вручен диплом Почетного гражданина Калуги.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322712" cy="1162050"/>
          </a:xfrm>
        </p:spPr>
        <p:txBody>
          <a:bodyPr>
            <a:noAutofit/>
          </a:bodyPr>
          <a:lstStyle/>
          <a:p>
            <a:pPr algn="just"/>
            <a:r>
              <a:rPr lang="ru-RU" dirty="0" err="1" smtClean="0"/>
              <a:t>Мозгунова</a:t>
            </a:r>
            <a:r>
              <a:rPr lang="ru-RU" dirty="0" smtClean="0"/>
              <a:t> Г. Родовые корни / Г. </a:t>
            </a:r>
            <a:r>
              <a:rPr lang="ru-RU" dirty="0" err="1" smtClean="0"/>
              <a:t>Мозгунова</a:t>
            </a:r>
            <a:r>
              <a:rPr lang="ru-RU" dirty="0" smtClean="0"/>
              <a:t> // Родина. – 2011. - №4. – С.45-50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857364"/>
            <a:ext cx="3400420" cy="4268799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/>
              <a:t>В статье Галины </a:t>
            </a:r>
            <a:r>
              <a:rPr lang="ru-RU" sz="2000" dirty="0" err="1" smtClean="0"/>
              <a:t>Мозгуновой</a:t>
            </a:r>
            <a:r>
              <a:rPr lang="ru-RU" sz="2000" dirty="0" smtClean="0"/>
              <a:t>  описывается родословная Юрия Алексеевича Гагарина, начало которой идет от деда будущего космонавта – Ивана Фёдоровича Гагарина. Бывший рядовой Иван Федорович в 1884 году сочетался браком с Анастасией Степановной </a:t>
            </a:r>
            <a:r>
              <a:rPr lang="ru-RU" sz="2000" dirty="0" err="1" smtClean="0"/>
              <a:t>Лысиковой</a:t>
            </a:r>
            <a:r>
              <a:rPr lang="ru-RU" sz="2000" dirty="0" smtClean="0"/>
              <a:t>. Впоследствии фамилия Гагариных будет известна во всем мире.</a:t>
            </a:r>
            <a:endParaRPr lang="ru-RU" sz="2000" dirty="0"/>
          </a:p>
        </p:txBody>
      </p:sp>
      <p:pic>
        <p:nvPicPr>
          <p:cNvPr id="12291" name="Picture 3" descr="D:\Алена\скан для Еглевской\д - 0001.tif"/>
          <p:cNvPicPr>
            <a:picLocks noChangeAspect="1" noChangeArrowheads="1"/>
          </p:cNvPicPr>
          <p:nvPr/>
        </p:nvPicPr>
        <p:blipFill>
          <a:blip r:embed="rId2" cstate="print"/>
          <a:srcRect l="1927" b="5281"/>
          <a:stretch>
            <a:fillRect/>
          </a:stretch>
        </p:blipFill>
        <p:spPr bwMode="auto">
          <a:xfrm>
            <a:off x="4000496" y="285728"/>
            <a:ext cx="4000528" cy="5214974"/>
          </a:xfrm>
          <a:prstGeom prst="rect">
            <a:avLst/>
          </a:prstGeom>
          <a:noFill/>
        </p:spPr>
      </p:pic>
      <p:pic>
        <p:nvPicPr>
          <p:cNvPr id="12292" name="Picture 4" descr="D:\Алена\скан для Еглевской\д - 0007.ti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1981" t="5099" b="922"/>
          <a:stretch>
            <a:fillRect/>
          </a:stretch>
        </p:blipFill>
        <p:spPr bwMode="auto">
          <a:xfrm>
            <a:off x="4714876" y="1071546"/>
            <a:ext cx="4057088" cy="55007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Жизнь и карьера после всеобщего признания 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6" descr="vkl41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483768" y="1268760"/>
            <a:ext cx="374441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3811012"/>
            <a:ext cx="89644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ru-RU" sz="2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108 минут полёта навсегда изменили жизнь Ю. Гагарина. Лётчик истребительного авиационного полка стал одним из самых знаменитых людей в мире. В течение трёх лет ездил по страна и  городам СССР встречаясь с людьми. В 1964 году Гагарин стал заместителем начальника Центра подготовки космонавтов. Он также вёл большую общественно-политическую работу, являясь депутатом Верховного Совета СССР 6-го и 7-го созывов, член ЦК ВЛКСМ, президентом Общества советско-кубинской дружбы. 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764704"/>
            <a:ext cx="4104456" cy="1162050"/>
          </a:xfrm>
        </p:spPr>
        <p:txBody>
          <a:bodyPr>
            <a:noAutofit/>
          </a:bodyPr>
          <a:lstStyle/>
          <a:p>
            <a:r>
              <a:rPr lang="ru-RU" dirty="0" smtClean="0">
                <a:cs typeface="Times New Roman" pitchFamily="18" charset="0"/>
              </a:rPr>
              <a:t>Савиных В.П., </a:t>
            </a:r>
            <a:r>
              <a:rPr lang="ru-RU" dirty="0" err="1" smtClean="0">
                <a:cs typeface="Times New Roman" pitchFamily="18" charset="0"/>
              </a:rPr>
              <a:t>Якушенков</a:t>
            </a:r>
            <a:r>
              <a:rPr lang="ru-RU" dirty="0" smtClean="0">
                <a:cs typeface="Times New Roman" pitchFamily="18" charset="0"/>
              </a:rPr>
              <a:t> Ю.Г.  Эра Юрия Гагарина продолжается / В.П.Савиных, Ю.Г. </a:t>
            </a:r>
            <a:r>
              <a:rPr lang="ru-RU" dirty="0" err="1" smtClean="0">
                <a:cs typeface="Times New Roman" pitchFamily="18" charset="0"/>
              </a:rPr>
              <a:t>Якушенков</a:t>
            </a:r>
            <a:r>
              <a:rPr lang="ru-RU" dirty="0" smtClean="0">
                <a:cs typeface="Times New Roman" pitchFamily="18" charset="0"/>
              </a:rPr>
              <a:t>  // Высшее образование сегодня. -  №4.- 2011.-   С.6-7.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916832"/>
            <a:ext cx="3898776" cy="4691063"/>
          </a:xfrm>
        </p:spPr>
        <p:txBody>
          <a:bodyPr>
            <a:noAutofit/>
          </a:bodyPr>
          <a:lstStyle/>
          <a:p>
            <a:pPr algn="just"/>
            <a:r>
              <a:rPr lang="ru-RU" sz="2000" dirty="0" smtClean="0">
                <a:cs typeface="Times New Roman" pitchFamily="18" charset="0"/>
              </a:rPr>
              <a:t>В статье В.П. Савиных рассказывается о первом полёте в открытое пространство Юрия Алексеевича Гагарина. Подробно рассматривается его жизнь после столь знаменательного события. В статье «Эра Юрия Гагарина», его сподвижники пропагандировали жизненные принципы, умение просто говорить о сложном, нацеленности на воспитание настоящих патриотов именно таким описывают первого в мире космонавта </a:t>
            </a:r>
            <a:r>
              <a:rPr lang="ru-RU" sz="2000" dirty="0" err="1" smtClean="0">
                <a:cs typeface="Times New Roman" pitchFamily="18" charset="0"/>
              </a:rPr>
              <a:t>космонавта</a:t>
            </a:r>
            <a:r>
              <a:rPr lang="ru-RU" sz="2000" dirty="0" smtClean="0">
                <a:cs typeface="Times New Roman" pitchFamily="18" charset="0"/>
              </a:rPr>
              <a:t>.</a:t>
            </a:r>
          </a:p>
          <a:p>
            <a:pPr algn="just"/>
            <a:r>
              <a:rPr lang="ru-RU" sz="2000" dirty="0" smtClean="0">
                <a:cs typeface="Times New Roman" pitchFamily="18" charset="0"/>
              </a:rPr>
              <a:t>   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000" dirty="0" smtClean="0"/>
          </a:p>
          <a:p>
            <a:endParaRPr lang="ru-RU" sz="2000" dirty="0"/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 l="2198" t="2571" r="5466"/>
          <a:stretch>
            <a:fillRect/>
          </a:stretch>
        </p:blipFill>
        <p:spPr bwMode="auto">
          <a:xfrm>
            <a:off x="4500562" y="285728"/>
            <a:ext cx="3248340" cy="44101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3" descr="F:\Обложки\обложки Наталья - 0019.tif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2205" r="5180" b="2949"/>
          <a:stretch>
            <a:fillRect/>
          </a:stretch>
        </p:blipFill>
        <p:spPr bwMode="auto">
          <a:xfrm>
            <a:off x="5214942" y="1785926"/>
            <a:ext cx="3429024" cy="47399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rpp.nashaucheba.ru/pars_docs/refs/119/118493/img33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55576" y="548680"/>
            <a:ext cx="7620000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4365010"/>
            <a:ext cx="8136904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17 февраля 1968 года Юрий Алексеевич защитил дипломный проект в Военно-воздушной инженерной академии им. Н.Е. Жуковского. Государственная экзаменационная комиссия присвоила полковнику Ю.А. Гагарину квалификацию «лётчик-инженер-космонавт».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5" descr="vkl46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/>
          <a:stretch>
            <a:fillRect/>
          </a:stretch>
        </p:blipFill>
        <p:spPr bwMode="auto">
          <a:xfrm>
            <a:off x="428596" y="1500174"/>
            <a:ext cx="3816424" cy="298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8" descr="Военно-воздушная инженерная академия имени Н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1500174"/>
            <a:ext cx="3744540" cy="297021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Учёба в академии </a:t>
            </a:r>
          </a:p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им. Н.Е. Жуковского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851920" y="260648"/>
            <a:ext cx="5112568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1964 г. Гагарин был назначен командиром отряда советских космонавтов, а в 1966 г. его избрали Почётным членом Международной академии астронавтики. Первый после перерыва самостоятельный вылет на МиГ-17 Гагарин совершил в начале декабря 1967 года. Он был дублёром Владимира Комарова в полёте на корабле Союз-1, но полёт закончился гибелью космонавта. Главной задачей этого полёта была отработка отечественной лунной программы.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5" descr="vkl45"/>
          <p:cNvPicPr>
            <a:picLocks noChangeAspect="1" noChangeArrowheads="1"/>
          </p:cNvPicPr>
          <p:nvPr/>
        </p:nvPicPr>
        <p:blipFill>
          <a:blip r:embed="rId2" cstate="print">
            <a:lum contrast="30000"/>
          </a:blip>
          <a:srcRect/>
          <a:stretch>
            <a:fillRect/>
          </a:stretch>
        </p:blipFill>
        <p:spPr bwMode="auto">
          <a:xfrm>
            <a:off x="251520" y="1124744"/>
            <a:ext cx="3744416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3528" y="5589240"/>
            <a:ext cx="3744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Ю.А. Гагарин и В.М. Комаров на аэродроме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88024" y="692696"/>
            <a:ext cx="381642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Имя Гагарина уже давно стало нарицательным для людей в какой-либо области деятельности наравне с именем Колумба. Жизненным девизом Гагарина стала фраза, записанная им в дневнике незадолго до гибели, 12 марта: «Нет у меня сильнее влечения, чем желание летать. Летчик должен летать. Всегда летать».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1506" name="Picture 2" descr="http://cs11298.vkontakte.ru/u2008214/129287884/z_de5529e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2520280" cy="309634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508" name="Picture 4" descr="http://megabook.ru/stream/mediapreview?Key=%D0%93%D0%B0%D0%B3%D0%B0%D1%80%D0%B8%D0%BD%20%D0%AE%D1%80%D0%B8%D0%B9%20%D0%90%D0%BB%D0%B5%D0%BA%D1%81%D0%B5%D0%B5%D0%B2%D0%B8%D1%87%20%28%D0%B2%20%D0%BF%D0%B0%D1%80%D0%B0%D0%B4%D0%BD%D0%BE%D0%BC%20%D0%BA%D0%B8%D1%82%D0%B5%D0%BB%D0%B5%29&amp;Width=654&amp;Height=65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3573016"/>
            <a:ext cx="2880321" cy="306099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3543296" cy="1162050"/>
          </a:xfrm>
        </p:spPr>
        <p:txBody>
          <a:bodyPr>
            <a:normAutofit/>
          </a:bodyPr>
          <a:lstStyle/>
          <a:p>
            <a:r>
              <a:rPr lang="ru-RU" dirty="0" smtClean="0"/>
              <a:t>Аннинский Л. Цена улыбки / Л.Аннинский // Родина. – 2012. - №2. – С. 26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00034" y="1643050"/>
            <a:ext cx="3471858" cy="4691063"/>
          </a:xfrm>
        </p:spPr>
        <p:txBody>
          <a:bodyPr>
            <a:normAutofit fontScale="62500" lnSpcReduction="20000"/>
          </a:bodyPr>
          <a:lstStyle/>
          <a:p>
            <a:pPr algn="just"/>
            <a:r>
              <a:rPr lang="ru-RU" sz="3200" dirty="0" smtClean="0">
                <a:cs typeface="Times New Roman" pitchFamily="18" charset="0"/>
              </a:rPr>
              <a:t>В полувековой юбилей первого космического полёта один известный комментатор предсказал, что со временем от </a:t>
            </a:r>
            <a:r>
              <a:rPr lang="ru-RU" sz="3200" dirty="0" err="1" smtClean="0">
                <a:cs typeface="Times New Roman" pitchFamily="18" charset="0"/>
              </a:rPr>
              <a:t>забронзовевшего</a:t>
            </a:r>
            <a:r>
              <a:rPr lang="ru-RU" sz="3200" dirty="0" smtClean="0">
                <a:cs typeface="Times New Roman" pitchFamily="18" charset="0"/>
              </a:rPr>
              <a:t> облика Гагарина останутся в памяти людей лишь три человеческие чёрточки. Возглас «Поехали!» в момент старта.</a:t>
            </a:r>
          </a:p>
          <a:p>
            <a:pPr algn="just"/>
            <a:r>
              <a:rPr lang="ru-RU" sz="3200" dirty="0" smtClean="0">
                <a:cs typeface="Times New Roman" pitchFamily="18" charset="0"/>
              </a:rPr>
              <a:t>Шнурок, развязавшийся на церемонии высочайшей встречи. И улыбка. Лучезарная улыбка, продемонстрировавшая всему миру победоносность Советского Союза. </a:t>
            </a:r>
          </a:p>
          <a:p>
            <a:endParaRPr lang="ru-RU" sz="2000" dirty="0" smtClean="0"/>
          </a:p>
          <a:p>
            <a:endParaRPr lang="ru-RU" sz="2000" dirty="0"/>
          </a:p>
        </p:txBody>
      </p:sp>
      <p:pic>
        <p:nvPicPr>
          <p:cNvPr id="1026" name="Picture 2" descr="D:\Алена\скан для Еглевской\д - 0008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981" b="5804"/>
          <a:stretch>
            <a:fillRect/>
          </a:stretch>
        </p:blipFill>
        <p:spPr bwMode="auto">
          <a:xfrm>
            <a:off x="4143372" y="273050"/>
            <a:ext cx="3714776" cy="5013338"/>
          </a:xfrm>
          <a:prstGeom prst="rect">
            <a:avLst/>
          </a:prstGeom>
          <a:noFill/>
        </p:spPr>
      </p:pic>
      <p:pic>
        <p:nvPicPr>
          <p:cNvPr id="1027" name="Picture 3" descr="D:\Алена\скан для Еглевской\д - 0009.tif"/>
          <p:cNvPicPr>
            <a:picLocks noChangeAspect="1" noChangeArrowheads="1"/>
          </p:cNvPicPr>
          <p:nvPr/>
        </p:nvPicPr>
        <p:blipFill>
          <a:blip r:embed="rId3" cstate="print"/>
          <a:srcRect l="9687" t="1405" r="1250" b="8062"/>
          <a:stretch>
            <a:fillRect/>
          </a:stretch>
        </p:blipFill>
        <p:spPr bwMode="auto">
          <a:xfrm>
            <a:off x="4929190" y="1214422"/>
            <a:ext cx="3929090" cy="5357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20" y="0"/>
            <a:ext cx="842493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Трагическая гибель Юрия Алексеевича Гагарина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27984" y="1628800"/>
            <a:ext cx="4283968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27 марта 1968 года Ю. А. Гагарин погиб при невыясненных обстоятельствах вблизи деревни Новосёлово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Киржачского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района Владимирской области во время одного из тренировочных полётов на самолёте МиГ-15УТИ вместе с военным лётчиком В.С. Серёгиным.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517232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Место гибели Ю.А. Гагарина и В.С. Серёгина</a:t>
            </a:r>
            <a:endParaRPr lang="ru-RU" b="1" dirty="0"/>
          </a:p>
        </p:txBody>
      </p:sp>
      <p:pic>
        <p:nvPicPr>
          <p:cNvPr id="9218" name="Picture 2" descr="http://i225.photobucket.com/albums/dd49/Yarowind/Russia/Yuriev-Polskiy/Part_5-Gagarin_death/DSC_2032.jpg"/>
          <p:cNvPicPr>
            <a:picLocks noChangeAspect="1" noChangeArrowheads="1"/>
          </p:cNvPicPr>
          <p:nvPr/>
        </p:nvPicPr>
        <p:blipFill>
          <a:blip r:embed="rId2" cstate="print"/>
          <a:srcRect b="4836"/>
          <a:stretch>
            <a:fillRect/>
          </a:stretch>
        </p:blipFill>
        <p:spPr bwMode="auto">
          <a:xfrm>
            <a:off x="683568" y="1700808"/>
            <a:ext cx="3240360" cy="3600400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R2TVCA8261G3CAXL0ZKPCA6MQ7QACAHQEETDCARBJECLCA37VSADCAL8DP8UCAORYT8KCATZT8H9CAK4QJ89CAKNC49LCAM0GGXMCA5J6VYXCAJNNBW8CAQWXQOMCAWAX00DCAMQECX9CAOO53F7CAVCXH2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2088232" cy="259228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923928" y="548680"/>
            <a:ext cx="4464496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Для расследования катастрофы была создана Государственная комиссия, но после многомесячной работы она не смогла однозначно объяснить причины трагедии. По сей день причины и обстоятельства катастрофы не являются выясненными. Существует ряд противоречивых версий случившегося.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Юрий Гагарин похоронен в Москве на Красной.</a:t>
            </a:r>
            <a:endParaRPr lang="ru-RU" sz="2600" dirty="0"/>
          </a:p>
        </p:txBody>
      </p:sp>
      <p:pic>
        <p:nvPicPr>
          <p:cNvPr id="4" name="Picture 6" descr="Могилы Ю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068960"/>
            <a:ext cx="2736304" cy="266429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467544" y="5805264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Могилы Гагарина и Серегина у Кремлевской стены</a:t>
            </a:r>
            <a:endParaRPr lang="ru-RU" b="1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214290"/>
            <a:ext cx="6619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Почётный гражданин мира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211960" y="980728"/>
            <a:ext cx="464400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Юрий Гагарин был избран почётным гражданином городов: Калуга, Новочеркасск, Люберцы, Сумгаит, Смоленск, Винница, Севастополь, Саратов, Комсомольск-на-Амуре, Тюмень (СССР); Оренбург (Россия); София,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Перник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Пловдив (Болгария); Афины (Греция);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Фамагуста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Лимасол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(Кипр);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Сен-Дени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(Франция);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Тренчьянске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Теплице (Чехословакия).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6" descr="images1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3575050" cy="5256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3754760" cy="1162050"/>
          </a:xfrm>
        </p:spPr>
        <p:txBody>
          <a:bodyPr>
            <a:noAutofit/>
          </a:bodyPr>
          <a:lstStyle/>
          <a:p>
            <a:r>
              <a:rPr lang="ru-RU" dirty="0" smtClean="0"/>
              <a:t>Алексеев Ю. Любимец планеты / Ю. Алексеев // Студенческий меридиан. – 2011. - №4. – С.22-25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95536" y="1695748"/>
            <a:ext cx="3754760" cy="5162252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Можно смело утверждать, что Юрий Гагарин воплотил в себе лучшие черты русского человека 20 века. По происхождению он из простой крестьянской семьи, родился и жил в городе </a:t>
            </a:r>
            <a:r>
              <a:rPr lang="ru-RU" sz="2000" dirty="0" err="1" smtClean="0"/>
              <a:t>Гжатске</a:t>
            </a:r>
            <a:r>
              <a:rPr lang="ru-RU" sz="2000" dirty="0" smtClean="0"/>
              <a:t> на Смоленщине. Личная целеустремленность, сила натуры проявились и в стремлении к знаниям. Лучшим он оказался и при подготовке в первый отряд  космонавтов. В честь героев космоса вышло много книг. Не остались в стороне и отечественные почтовики, выпустившие марки в честь первого космонавта.</a:t>
            </a:r>
            <a:endParaRPr lang="ru-RU" sz="2000" dirty="0"/>
          </a:p>
        </p:txBody>
      </p:sp>
      <p:pic>
        <p:nvPicPr>
          <p:cNvPr id="1026" name="Picture 2" descr="D:\Алена\скан для Еглевской\д - 0023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1366" b="5804"/>
          <a:stretch>
            <a:fillRect/>
          </a:stretch>
        </p:blipFill>
        <p:spPr bwMode="auto">
          <a:xfrm>
            <a:off x="5214942" y="285728"/>
            <a:ext cx="3511006" cy="4298958"/>
          </a:xfrm>
          <a:prstGeom prst="rect">
            <a:avLst/>
          </a:prstGeom>
          <a:noFill/>
        </p:spPr>
      </p:pic>
      <p:pic>
        <p:nvPicPr>
          <p:cNvPr id="1027" name="Picture 3" descr="D:\Алена\скан для Еглевской\д - 0024.tif"/>
          <p:cNvPicPr>
            <a:picLocks noChangeAspect="1" noChangeArrowheads="1"/>
          </p:cNvPicPr>
          <p:nvPr/>
        </p:nvPicPr>
        <p:blipFill>
          <a:blip r:embed="rId3" cstate="print"/>
          <a:srcRect l="1229" t="725" r="1229" b="5386"/>
          <a:stretch>
            <a:fillRect/>
          </a:stretch>
        </p:blipFill>
        <p:spPr bwMode="auto">
          <a:xfrm>
            <a:off x="4429124" y="1714488"/>
            <a:ext cx="3643338" cy="47148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332656"/>
            <a:ext cx="661912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Почётный гражданин мира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980728"/>
            <a:ext cx="5670376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Юрию Алексеевичу Гагарину были вручены золотые ключи от ворот городов Каир и Александрия (Египет).                                                    Самый южный в Европе памятник Гагарину расположен на Крите (Греция) в музее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Homo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Sapiens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в нескольких километрах от пещеры, где, по преданию, родился Зевс. Там же расположены памятники Лайке, погибшим экипажам Аполлона, Союзов и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Шаттлов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(всего 21 человек) и вполне живому Нилу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Армстронгу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 — за прогулку по Луне.</a:t>
            </a:r>
            <a:endParaRPr lang="ru-RU" sz="2600" dirty="0"/>
          </a:p>
        </p:txBody>
      </p:sp>
      <p:pic>
        <p:nvPicPr>
          <p:cNvPr id="1026" name="Picture 2" descr="http://vsevgallery.com/bPIC/201301/201301409864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179512" y="1124744"/>
            <a:ext cx="2952328" cy="2420888"/>
          </a:xfrm>
          <a:prstGeom prst="rect">
            <a:avLst/>
          </a:prstGeom>
          <a:noFill/>
        </p:spPr>
      </p:pic>
      <p:pic>
        <p:nvPicPr>
          <p:cNvPr id="1028" name="Picture 4" descr="http://claykonnor.com/wp-content/uploads/2013/12/Yuri_Gagarin.jpg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>
            <a:off x="323528" y="3861048"/>
            <a:ext cx="2952328" cy="24928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47864" y="188640"/>
            <a:ext cx="236475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Награды</a:t>
            </a:r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70658" name="Picture 2" descr="http://s00.yaplakal.com/pics/pics_preview/7/9/3/1816397.jpg"/>
          <p:cNvPicPr>
            <a:picLocks noChangeAspect="1" noChangeArrowheads="1"/>
          </p:cNvPicPr>
          <p:nvPr/>
        </p:nvPicPr>
        <p:blipFill>
          <a:blip r:embed="rId2" cstate="print"/>
          <a:srcRect b="5566"/>
          <a:stretch>
            <a:fillRect/>
          </a:stretch>
        </p:blipFill>
        <p:spPr bwMode="auto">
          <a:xfrm>
            <a:off x="467544" y="1340768"/>
            <a:ext cx="3600400" cy="5112568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211960" y="764024"/>
            <a:ext cx="4572000" cy="609397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Звания</a:t>
            </a:r>
          </a:p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Лётчик-космонавт СССР (14 апреля 1961) </a:t>
            </a:r>
          </a:p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Герой Советского Союза (14 апреля 1961) </a:t>
            </a:r>
          </a:p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Герой Социалистического Труда Чехословацкой Социалистической Республики (28 апреля 1961) </a:t>
            </a:r>
          </a:p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Герой Социалистического Труда Народной Республики Болгария (23 мая 1961) </a:t>
            </a:r>
          </a:p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Герой Труда Демократической Республики Вьетнам 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23928" y="764704"/>
            <a:ext cx="5220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990000"/>
                </a:solidFill>
              </a:rPr>
              <a:t> </a:t>
            </a:r>
            <a:endParaRPr lang="ru-RU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7" descr="vkl5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2133600"/>
            <a:ext cx="1762125" cy="140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8" descr="vkl56b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4075" y="2133600"/>
            <a:ext cx="1733550" cy="1389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51520" y="3501008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Золотая медаль имени К. Э. Циолковского, которой Академия наук СССР наградила первого в мире космонавта Юрия Гагарина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6" name="Picture 10" descr="vkl55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4652963"/>
            <a:ext cx="17621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1" descr="vkl55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4075" y="4652963"/>
            <a:ext cx="1733550" cy="139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179512" y="5934670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Лицевая и оборотная стороны медали, посвященной полету в космос Ю. А. Гагарина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9" name="Picture 5" descr="100px-%D0%9B%D0%B5%D1%82%D1%87%D0%B8%D0%BA-%D0%BA%D0%BE%D1%81%D0%BC%D0%BE%D0%BD%D0%B0%D0%B2%D1%82_%D0%A1%D0%A1%D0%A1%D0%A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825" y="188913"/>
            <a:ext cx="1071563" cy="1800225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203848" y="188640"/>
            <a:ext cx="234070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Награды</a:t>
            </a:r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995936" y="548680"/>
            <a:ext cx="5148064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Ордена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Ленина (СССР)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Георгия Димитрова (Болгария)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Карла Маркса (ГДР)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Звезда II класса (Индонезия)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Орден «Крест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Грюнвальда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(Польша)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Знамени I степени с бриллиантами (Венгрия)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«Ожерелье Нила» (Египет)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Большая лента Африканской Звезды (Либерия)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«За заслуги в области воздухоплавания» (Бразилия) </a:t>
            </a:r>
          </a:p>
          <a:p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Первый кавалер ордена «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Плайя-Хирон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» (Куба, 18 июля 1961)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357166"/>
            <a:ext cx="8239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Памяти Гагарина посвящается…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5" descr="теплоход Гагарин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611561" y="1196975"/>
            <a:ext cx="7848872" cy="4536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3568" y="5661248"/>
            <a:ext cx="78488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Теплоход «Гагарин», названный  в честь легендарного космонавта</a:t>
            </a:r>
            <a:endParaRPr lang="ru-RU" sz="3000" b="1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00034" y="142852"/>
            <a:ext cx="823975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Памяти Гагарина посвящается…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3" name="Picture 5" descr="250px-Convert_ru_kosmos077"/>
          <p:cNvPicPr>
            <a:picLocks noChangeAspect="1" noChangeArrowheads="1"/>
          </p:cNvPicPr>
          <p:nvPr/>
        </p:nvPicPr>
        <p:blipFill>
          <a:blip r:embed="rId2" cstate="print"/>
          <a:srcRect l="4430" t="3126" r="6978" b="3092"/>
          <a:stretch>
            <a:fillRect/>
          </a:stretch>
        </p:blipFill>
        <p:spPr bwMode="auto">
          <a:xfrm>
            <a:off x="971600" y="2276872"/>
            <a:ext cx="129614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9" descr="250px-Convert_ru_kosmos078"/>
          <p:cNvPicPr>
            <a:picLocks noChangeAspect="1" noChangeArrowheads="1"/>
          </p:cNvPicPr>
          <p:nvPr/>
        </p:nvPicPr>
        <p:blipFill>
          <a:blip r:embed="rId3" cstate="print"/>
          <a:srcRect l="3216" t="4487" r="3226" b="1573"/>
          <a:stretch>
            <a:fillRect/>
          </a:stretch>
        </p:blipFill>
        <p:spPr bwMode="auto">
          <a:xfrm>
            <a:off x="3059832" y="1196752"/>
            <a:ext cx="208823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1" descr="250px-Gagarin_ru_001_"/>
          <p:cNvPicPr>
            <a:picLocks noChangeAspect="1" noChangeArrowheads="1"/>
          </p:cNvPicPr>
          <p:nvPr/>
        </p:nvPicPr>
        <p:blipFill>
          <a:blip r:embed="rId4" cstate="print"/>
          <a:srcRect l="3030" t="4563" r="3039" b="4170"/>
          <a:stretch>
            <a:fillRect/>
          </a:stretch>
        </p:blipFill>
        <p:spPr bwMode="auto">
          <a:xfrm>
            <a:off x="2483768" y="2852936"/>
            <a:ext cx="223224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2" descr="300px-1979__%D0%9A%D0%BE%D1%81%D0%BC%D0%BE%D0%BD%D0%B0%D0%B2%D1%82_%D0%AE%D1%80%D0%B8%D0%B9_%D0%93%D0%B0%D0%B3%D0%B0%D1%80%D0%B8%D0%B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365104"/>
            <a:ext cx="3384550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827584" y="5949280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Почтовые марки, посвящённые Ю.А. Гагарину</a:t>
            </a:r>
            <a:endParaRPr lang="ru-RU" b="1" dirty="0"/>
          </a:p>
        </p:txBody>
      </p:sp>
      <p:pic>
        <p:nvPicPr>
          <p:cNvPr id="9" name="Picture 7" descr="220px-Turkmencarpet_Gagari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92080" y="1124744"/>
            <a:ext cx="3252788" cy="4753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5292080" y="5949280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Туркменский ковёр-портрет Ю. А. Гагарина</a:t>
            </a:r>
            <a:endParaRPr lang="ru-RU" b="1" dirty="0"/>
          </a:p>
        </p:txBody>
      </p:sp>
      <p:pic>
        <p:nvPicPr>
          <p:cNvPr id="9218" name="Picture 2" descr="http://10hobby.ru/wp-content/uploads/2013/05/10-rublej-2001-g-gagarin-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9552" y="908720"/>
            <a:ext cx="2448272" cy="13011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belive.ru/wp-content/uploads/2015/03/628530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548680"/>
            <a:ext cx="6840760" cy="4622858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899592" y="5229200"/>
            <a:ext cx="73448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Белгороде улица Гагарина появилась 12 апреля 1961 года (решением горисполкома г. Белгорода  №89 от 12 апреля 1961 года)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advTm="15000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город Гагари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628800"/>
            <a:ext cx="2878138" cy="4103688"/>
          </a:xfrm>
          <a:prstGeom prst="rect">
            <a:avLst/>
          </a:prstGeom>
          <a:noFill/>
        </p:spPr>
      </p:pic>
      <p:pic>
        <p:nvPicPr>
          <p:cNvPr id="3" name="Picture 10" descr="Памятник на площади Гагарина в Москв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86182" y="1571612"/>
            <a:ext cx="1641475" cy="4103688"/>
          </a:xfrm>
          <a:prstGeom prst="rect">
            <a:avLst/>
          </a:prstGeom>
          <a:noFill/>
        </p:spPr>
      </p:pic>
      <p:pic>
        <p:nvPicPr>
          <p:cNvPr id="4" name="Picture 8" descr="Байкону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1556792"/>
            <a:ext cx="2790825" cy="410368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85720" y="5857892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Памятник Гагарину в городе Гагарине</a:t>
            </a:r>
            <a:endParaRPr lang="ru-RU" b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71868" y="5857892"/>
            <a:ext cx="20882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Памятник Гагарину в Москве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215074" y="5857892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b="1" dirty="0" smtClean="0"/>
              <a:t>Памятник Гагарину на Байконуре</a:t>
            </a:r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0" y="0"/>
            <a:ext cx="899998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Памятники в честь первого космонавта 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857752" y="-357214"/>
            <a:ext cx="4429156" cy="8233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/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…на грядки пашни посмотрел  – Земля… 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 вид ее не изменился.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Сегодня в Космос он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 нее взлетел,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сегодня ж на нее и возвратился.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Прошло лишь 100, 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100 с небольшим минут,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 на Земле уже иная эра,</a:t>
            </a:r>
          </a:p>
          <a:p>
            <a:pPr>
              <a:lnSpc>
                <a:spcPct val="150000"/>
              </a:lnSpc>
            </a:pP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Которую </a:t>
            </a:r>
            <a:r>
              <a:rPr lang="ru-RU" sz="2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космической 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зовут!</a:t>
            </a:r>
          </a:p>
          <a:p>
            <a:pPr>
              <a:lnSpc>
                <a:spcPct val="150000"/>
              </a:lnSpc>
            </a:pPr>
            <a:endParaRPr lang="ru-RU" sz="1600" dirty="0" smtClean="0"/>
          </a:p>
          <a:p>
            <a:pPr>
              <a:lnSpc>
                <a:spcPct val="150000"/>
              </a:lnSpc>
            </a:pPr>
            <a:r>
              <a:rPr lang="ru-RU" sz="1600" dirty="0" smtClean="0"/>
              <a:t/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4204830" cy="6236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advTm="15000"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v.900igr.net:10/datai/astronomija/Kosmonavt-Gagarin/0002-004-JUrij-Alekseevich-Gagarin-rodilsja-9-marta-1934-goda-v-derevne-Klushino.jpg"/>
          <p:cNvPicPr>
            <a:picLocks noChangeAspect="1" noChangeArrowheads="1"/>
          </p:cNvPicPr>
          <p:nvPr/>
        </p:nvPicPr>
        <p:blipFill>
          <a:blip r:embed="rId2" cstate="print"/>
          <a:srcRect t="6667"/>
          <a:stretch>
            <a:fillRect/>
          </a:stretch>
        </p:blipFill>
        <p:spPr bwMode="auto">
          <a:xfrm>
            <a:off x="1331640" y="260648"/>
            <a:ext cx="6336704" cy="403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95536" y="4365010"/>
            <a:ext cx="828092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Юрий Алексеевич Гагарин родился 9 марта 1934 года в селе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Клушино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Гжатского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района Смоленской области, города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Гжатск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который ныне переименован в Гагарин. 1 сентября 1941 года мальчик пошёл в школу, но 12 октября деревню заняли немцы, и его учёба прервалась. 9 апреля 1943 года деревню освободили.</a:t>
            </a:r>
            <a:endParaRPr lang="ru-RU" sz="26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538736" cy="1162050"/>
          </a:xfrm>
        </p:spPr>
        <p:txBody>
          <a:bodyPr/>
          <a:lstStyle/>
          <a:p>
            <a:pPr algn="just"/>
            <a:r>
              <a:rPr lang="ru-RU" dirty="0" smtClean="0"/>
              <a:t>Он сказал: «Поехали!» // Отечество. – 2004. - №3. –  С.6-9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610744" cy="5422900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sz="2000" dirty="0" smtClean="0"/>
              <a:t>В статье рассказывается о жизни Юрия Гагарина, о том как он пришел в ряды космонавтов. Коротко описывается первый полёт и трагическая гибель Юрия Алексеевича Гагарина. В честь первого космонавта его родной город </a:t>
            </a:r>
            <a:r>
              <a:rPr lang="ru-RU" sz="2000" dirty="0" err="1" smtClean="0"/>
              <a:t>Гжатск</a:t>
            </a:r>
            <a:r>
              <a:rPr lang="ru-RU" sz="2000" dirty="0" smtClean="0"/>
              <a:t> переименован в Гагарин. Его имя навсегда осталось в Космосе, который он заново открыл для человечества.  Также в статье Юрий Гагарин описывает свои чувства и эмоции, которые он испытывал перед стартом в открытый космос. </a:t>
            </a:r>
            <a:endParaRPr lang="ru-RU" sz="2000" dirty="0"/>
          </a:p>
        </p:txBody>
      </p:sp>
      <p:pic>
        <p:nvPicPr>
          <p:cNvPr id="2050" name="Picture 2" descr="D:\Алена\скан для Еглевской\д - 0017.t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89" r="20390" b="22891"/>
          <a:stretch>
            <a:fillRect/>
          </a:stretch>
        </p:blipFill>
        <p:spPr bwMode="auto">
          <a:xfrm>
            <a:off x="5286380" y="357166"/>
            <a:ext cx="3429024" cy="4714908"/>
          </a:xfrm>
          <a:prstGeom prst="rect">
            <a:avLst/>
          </a:prstGeom>
          <a:noFill/>
        </p:spPr>
      </p:pic>
      <p:pic>
        <p:nvPicPr>
          <p:cNvPr id="2051" name="Picture 3" descr="D:\Алена\скан для Еглевской\д - 0018.tif"/>
          <p:cNvPicPr>
            <a:picLocks noChangeAspect="1" noChangeArrowheads="1"/>
          </p:cNvPicPr>
          <p:nvPr/>
        </p:nvPicPr>
        <p:blipFill>
          <a:blip r:embed="rId3" cstate="print">
            <a:lum bright="-10000" contrast="10000"/>
          </a:blip>
          <a:srcRect l="11600" t="1216" r="21484" b="22971"/>
          <a:stretch>
            <a:fillRect/>
          </a:stretch>
        </p:blipFill>
        <p:spPr bwMode="auto">
          <a:xfrm>
            <a:off x="4427984" y="1571612"/>
            <a:ext cx="3644478" cy="49292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&amp;Bcy;&amp;ycy;&amp;vcy;&amp;shcy;&amp;acy;&amp;yacy; &amp;shcy;&amp;kcy;&amp;ocy;&amp;lcy;&amp;acy;, &amp;vcy; &amp;kcy;&amp;ocy;&amp;tcy;&amp;ocy;&amp;rcy;&amp;ocy;&amp;jcy; &amp;ucy;&amp;chcy;&amp;icy;&amp;lcy;&amp;scy;&amp;yacy; &amp;YUcy;&amp;rcy;&amp;icy;&amp;jcy; &amp;Gcy;&amp;acy;&amp;gcy;&amp;acy;&amp;rcy;&amp;icy;&amp;ncy;, &amp;scy;&amp;iecy;&amp;jcy;&amp;chcy;&amp;acy;&amp;scy; &amp;Dcy;&amp;ocy;&amp;mcy; &amp;tcy;&amp;vcy;&amp;ocy;&amp;rcy;&amp;chcy;&amp;iecy;&amp;scy;&amp;tcy;&amp;vcy;&amp;acy; (&amp;Gcy;&amp;zhcy;&amp;acy;&amp;tcy;&amp;scy;&amp;kcy;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404664"/>
            <a:ext cx="6591300" cy="4391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1520" y="4941168"/>
            <a:ext cx="842493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Бывшая школа в городе </a:t>
            </a:r>
            <a:r>
              <a:rPr lang="ru-RU" sz="26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Гжатске</a:t>
            </a:r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, в которой учился Юрий Алексеевич Гагарин </a:t>
            </a:r>
          </a:p>
          <a:p>
            <a:pPr algn="ctr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(сейчас является домом творчества</a:t>
            </a:r>
            <a:r>
              <a:rPr lang="ru-RU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285728"/>
            <a:ext cx="71768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Детские годы Ю.А. Гагарина </a:t>
            </a:r>
            <a:endParaRPr lang="ru-RU" sz="48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pic>
        <p:nvPicPr>
          <p:cNvPr id="25602" name="Picture 2" descr="vkl02"/>
          <p:cNvPicPr>
            <a:picLocks noChangeAspect="1" noChangeArrowheads="1"/>
          </p:cNvPicPr>
          <p:nvPr/>
        </p:nvPicPr>
        <p:blipFill>
          <a:blip r:embed="rId2" cstate="print">
            <a:lum contrast="40000"/>
          </a:blip>
          <a:srcRect r="2128" b="1515"/>
          <a:stretch>
            <a:fillRect/>
          </a:stretch>
        </p:blipFill>
        <p:spPr bwMode="auto">
          <a:xfrm>
            <a:off x="611560" y="1412776"/>
            <a:ext cx="3312368" cy="468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4139952" y="1052736"/>
            <a:ext cx="468052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 семье Алексея Ивановича и Анны Тимофеевны Гагариных было четверо детей: Валентин, Зоя, Юрий и Борис. Педагогические принципы в семье были так же просты, как и мудры, потому что основывались на народных традициях и обычаях. Всей своей жизнью, своими делами родители показывали пример детям. Поэтому Юрий Гагарин с детства впитал любовь к Родине, к труду. </a:t>
            </a:r>
            <a:endParaRPr lang="ru-RU" sz="2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1514</TotalTime>
  <Words>2788</Words>
  <Application>Microsoft Office PowerPoint</Application>
  <PresentationFormat>Экран (4:3)</PresentationFormat>
  <Paragraphs>156</Paragraphs>
  <Slides>58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58</vt:i4>
      </vt:variant>
    </vt:vector>
  </HeadingPairs>
  <TitlesOfParts>
    <vt:vector size="59" baseType="lpstr">
      <vt:lpstr>Тема Office</vt:lpstr>
      <vt:lpstr>Слайд 1</vt:lpstr>
      <vt:lpstr>Слайд 2</vt:lpstr>
      <vt:lpstr>Слайд 3</vt:lpstr>
      <vt:lpstr>Мозгунова Г. Родовые корни / Г. Мозгунова // Родина. – 2011. - №4. – С.45-50</vt:lpstr>
      <vt:lpstr>Алексеев Ю. Любимец планеты / Ю. Алексеев // Студенческий меридиан. – 2011. - №4. – С.22-25</vt:lpstr>
      <vt:lpstr>Слайд 6</vt:lpstr>
      <vt:lpstr>Он сказал: «Поехали!» // Отечество. – 2004. - №3. –  С.6-9</vt:lpstr>
      <vt:lpstr>Слайд 8</vt:lpstr>
      <vt:lpstr>Слайд 9</vt:lpstr>
      <vt:lpstr>Ш4Р7 Степанов В.А. Юрий С79 Гагарин / В.А. Степанов. - М.: Молодая гвардия, 1987. - 335 с. </vt:lpstr>
      <vt:lpstr>Слайд 11</vt:lpstr>
      <vt:lpstr>Слайд 12</vt:lpstr>
      <vt:lpstr>Слайд 13</vt:lpstr>
      <vt:lpstr>Слайд 14</vt:lpstr>
      <vt:lpstr>Слайд 15</vt:lpstr>
      <vt:lpstr>Слайд 16</vt:lpstr>
      <vt:lpstr>О-6 Штерн М.И. Космос – Земле Ш 90 / М.И. Штерн. – М.: Издательство «Наука», 1976. – 183 с. </vt:lpstr>
      <vt:lpstr>Слайд 18</vt:lpstr>
      <vt:lpstr>Григорьев А.И. Значение полёта Ю.А. Гагарина для становления космической медицины / А.И. Григорьев // Вестник Российской академии наук. – 2011. - №4. – С. 357-363</vt:lpstr>
      <vt:lpstr>О-6 Дихтярь А.Б. Прежде чем прозвучало: «Поехали!» / А.Б. Дихтярь . – М.: Политиздат, 1987. – 240 с.</vt:lpstr>
      <vt:lpstr>Слайд 21</vt:lpstr>
      <vt:lpstr>Слайд 22</vt:lpstr>
      <vt:lpstr>Слайд 23</vt:lpstr>
      <vt:lpstr>О-6 Дихтярь А. Жизнь –  Д50 прекрасное мгновенье /А. Дихтярь. - М.: Молодая гвардия, 1975. - 320 с., ил.  </vt:lpstr>
      <vt:lpstr>Слайд 25</vt:lpstr>
      <vt:lpstr>Слайд 26</vt:lpstr>
      <vt:lpstr>Слайд 27</vt:lpstr>
      <vt:lpstr>Губарев В. Юрий Гагарин: «Я чувствовал себя хорошо…» / В. Губарев // Наука и жизнь. – 2011. - №4. – С. 3- 9</vt:lpstr>
      <vt:lpstr>Мальцева Л. День, который вошёл в века / Л. Мальцева // Родина. – 2011. - №4. – С. 26-27</vt:lpstr>
      <vt:lpstr>Слайд 30</vt:lpstr>
      <vt:lpstr>Слайд 31</vt:lpstr>
      <vt:lpstr>Слайд 32</vt:lpstr>
      <vt:lpstr>Губарев В. Эпоха Гагарина / В. Губарев // Российская федерация сегодня. – 2011. - №7. – С. 20-25</vt:lpstr>
      <vt:lpstr>Слайд 34</vt:lpstr>
      <vt:lpstr>Фролов А. Феномен русский и советский / А. Фролов // Российский экономический журнал. – 2011. - №2. – С. 3-13</vt:lpstr>
      <vt:lpstr>Слайд 36</vt:lpstr>
      <vt:lpstr>Слайд 37</vt:lpstr>
      <vt:lpstr>Слайд 38</vt:lpstr>
      <vt:lpstr>Юрий Гагарин в Калуге</vt:lpstr>
      <vt:lpstr>Жизнь и карьера после всеобщего признания </vt:lpstr>
      <vt:lpstr>Савиных В.П., Якушенков Ю.Г.  Эра Юрия Гагарина продолжается / В.П.Савиных, Ю.Г. Якушенков  // Высшее образование сегодня. -  №4.- 2011.-   С.6-7.</vt:lpstr>
      <vt:lpstr>Слайд 42</vt:lpstr>
      <vt:lpstr>Слайд 43</vt:lpstr>
      <vt:lpstr>Слайд 44</vt:lpstr>
      <vt:lpstr>Слайд 45</vt:lpstr>
      <vt:lpstr>Аннинский Л. Цена улыбки / Л.Аннинский // Родина. – 2012. - №2. – С. 26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krisanova_tn</cp:lastModifiedBy>
  <cp:revision>157</cp:revision>
  <dcterms:modified xsi:type="dcterms:W3CDTF">2016-05-13T11:07:09Z</dcterms:modified>
</cp:coreProperties>
</file>